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77" r:id="rId8"/>
    <p:sldId id="262" r:id="rId9"/>
    <p:sldId id="263" r:id="rId10"/>
    <p:sldId id="264" r:id="rId11"/>
    <p:sldId id="265" r:id="rId12"/>
    <p:sldId id="266" r:id="rId13"/>
    <p:sldId id="267" r:id="rId14"/>
    <p:sldId id="271" r:id="rId15"/>
    <p:sldId id="269" r:id="rId16"/>
    <p:sldId id="272" r:id="rId17"/>
    <p:sldId id="273" r:id="rId18"/>
    <p:sldId id="274" r:id="rId19"/>
    <p:sldId id="270" r:id="rId20"/>
    <p:sldId id="268" r:id="rId21"/>
    <p:sldId id="275" r:id="rId22"/>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52" d="100"/>
          <a:sy n="52" d="100"/>
        </p:scale>
        <p:origin x="-1512" y="-12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B33441F2-266D-E046-82D0-ECD920B4EC86}" type="datetimeFigureOut">
              <a:rPr lang="it-IT" smtClean="0"/>
              <a:t>22/05/16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548D5F1-E150-944B-95F4-F0D7337392B7}" type="slidenum">
              <a:rPr lang="it-IT" smtClean="0"/>
              <a:t>‹n.›</a:t>
            </a:fld>
            <a:endParaRPr lang="it-IT"/>
          </a:p>
        </p:txBody>
      </p:sp>
    </p:spTree>
    <p:extLst>
      <p:ext uri="{BB962C8B-B14F-4D97-AF65-F5344CB8AC3E}">
        <p14:creationId xmlns:p14="http://schemas.microsoft.com/office/powerpoint/2010/main" val="10369171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B33441F2-266D-E046-82D0-ECD920B4EC86}" type="datetimeFigureOut">
              <a:rPr lang="it-IT" smtClean="0"/>
              <a:t>22/05/16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548D5F1-E150-944B-95F4-F0D7337392B7}" type="slidenum">
              <a:rPr lang="it-IT" smtClean="0"/>
              <a:t>‹n.›</a:t>
            </a:fld>
            <a:endParaRPr lang="it-IT"/>
          </a:p>
        </p:txBody>
      </p:sp>
    </p:spTree>
    <p:extLst>
      <p:ext uri="{BB962C8B-B14F-4D97-AF65-F5344CB8AC3E}">
        <p14:creationId xmlns:p14="http://schemas.microsoft.com/office/powerpoint/2010/main" val="32039470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B33441F2-266D-E046-82D0-ECD920B4EC86}" type="datetimeFigureOut">
              <a:rPr lang="it-IT" smtClean="0"/>
              <a:t>22/05/16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548D5F1-E150-944B-95F4-F0D7337392B7}" type="slidenum">
              <a:rPr lang="it-IT" smtClean="0"/>
              <a:t>‹n.›</a:t>
            </a:fld>
            <a:endParaRPr lang="it-IT"/>
          </a:p>
        </p:txBody>
      </p:sp>
    </p:spTree>
    <p:extLst>
      <p:ext uri="{BB962C8B-B14F-4D97-AF65-F5344CB8AC3E}">
        <p14:creationId xmlns:p14="http://schemas.microsoft.com/office/powerpoint/2010/main" val="26801160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B33441F2-266D-E046-82D0-ECD920B4EC86}" type="datetimeFigureOut">
              <a:rPr lang="it-IT" smtClean="0"/>
              <a:t>22/05/16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548D5F1-E150-944B-95F4-F0D7337392B7}" type="slidenum">
              <a:rPr lang="it-IT" smtClean="0"/>
              <a:t>‹n.›</a:t>
            </a:fld>
            <a:endParaRPr lang="it-IT"/>
          </a:p>
        </p:txBody>
      </p:sp>
    </p:spTree>
    <p:extLst>
      <p:ext uri="{BB962C8B-B14F-4D97-AF65-F5344CB8AC3E}">
        <p14:creationId xmlns:p14="http://schemas.microsoft.com/office/powerpoint/2010/main" val="15182197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B33441F2-266D-E046-82D0-ECD920B4EC86}" type="datetimeFigureOut">
              <a:rPr lang="it-IT" smtClean="0"/>
              <a:t>22/05/16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548D5F1-E150-944B-95F4-F0D7337392B7}" type="slidenum">
              <a:rPr lang="it-IT" smtClean="0"/>
              <a:t>‹n.›</a:t>
            </a:fld>
            <a:endParaRPr lang="it-IT"/>
          </a:p>
        </p:txBody>
      </p:sp>
    </p:spTree>
    <p:extLst>
      <p:ext uri="{BB962C8B-B14F-4D97-AF65-F5344CB8AC3E}">
        <p14:creationId xmlns:p14="http://schemas.microsoft.com/office/powerpoint/2010/main" val="21887733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B33441F2-266D-E046-82D0-ECD920B4EC86}" type="datetimeFigureOut">
              <a:rPr lang="it-IT" smtClean="0"/>
              <a:t>22/05/16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548D5F1-E150-944B-95F4-F0D7337392B7}" type="slidenum">
              <a:rPr lang="it-IT" smtClean="0"/>
              <a:t>‹n.›</a:t>
            </a:fld>
            <a:endParaRPr lang="it-IT"/>
          </a:p>
        </p:txBody>
      </p:sp>
    </p:spTree>
    <p:extLst>
      <p:ext uri="{BB962C8B-B14F-4D97-AF65-F5344CB8AC3E}">
        <p14:creationId xmlns:p14="http://schemas.microsoft.com/office/powerpoint/2010/main" val="31494497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B33441F2-266D-E046-82D0-ECD920B4EC86}" type="datetimeFigureOut">
              <a:rPr lang="it-IT" smtClean="0"/>
              <a:t>22/05/16</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1548D5F1-E150-944B-95F4-F0D7337392B7}" type="slidenum">
              <a:rPr lang="it-IT" smtClean="0"/>
              <a:t>‹n.›</a:t>
            </a:fld>
            <a:endParaRPr lang="it-IT"/>
          </a:p>
        </p:txBody>
      </p:sp>
    </p:spTree>
    <p:extLst>
      <p:ext uri="{BB962C8B-B14F-4D97-AF65-F5344CB8AC3E}">
        <p14:creationId xmlns:p14="http://schemas.microsoft.com/office/powerpoint/2010/main" val="13563525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data 2"/>
          <p:cNvSpPr>
            <a:spLocks noGrp="1"/>
          </p:cNvSpPr>
          <p:nvPr>
            <p:ph type="dt" sz="half" idx="10"/>
          </p:nvPr>
        </p:nvSpPr>
        <p:spPr/>
        <p:txBody>
          <a:bodyPr/>
          <a:lstStyle/>
          <a:p>
            <a:fld id="{B33441F2-266D-E046-82D0-ECD920B4EC86}" type="datetimeFigureOut">
              <a:rPr lang="it-IT" smtClean="0"/>
              <a:t>22/05/16</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1548D5F1-E150-944B-95F4-F0D7337392B7}" type="slidenum">
              <a:rPr lang="it-IT" smtClean="0"/>
              <a:t>‹n.›</a:t>
            </a:fld>
            <a:endParaRPr lang="it-IT"/>
          </a:p>
        </p:txBody>
      </p:sp>
    </p:spTree>
    <p:extLst>
      <p:ext uri="{BB962C8B-B14F-4D97-AF65-F5344CB8AC3E}">
        <p14:creationId xmlns:p14="http://schemas.microsoft.com/office/powerpoint/2010/main" val="1467353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B33441F2-266D-E046-82D0-ECD920B4EC86}" type="datetimeFigureOut">
              <a:rPr lang="it-IT" smtClean="0"/>
              <a:t>22/05/16</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1548D5F1-E150-944B-95F4-F0D7337392B7}" type="slidenum">
              <a:rPr lang="it-IT" smtClean="0"/>
              <a:t>‹n.›</a:t>
            </a:fld>
            <a:endParaRPr lang="it-IT"/>
          </a:p>
        </p:txBody>
      </p:sp>
    </p:spTree>
    <p:extLst>
      <p:ext uri="{BB962C8B-B14F-4D97-AF65-F5344CB8AC3E}">
        <p14:creationId xmlns:p14="http://schemas.microsoft.com/office/powerpoint/2010/main" val="5621221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B33441F2-266D-E046-82D0-ECD920B4EC86}" type="datetimeFigureOut">
              <a:rPr lang="it-IT" smtClean="0"/>
              <a:t>22/05/16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548D5F1-E150-944B-95F4-F0D7337392B7}" type="slidenum">
              <a:rPr lang="it-IT" smtClean="0"/>
              <a:t>‹n.›</a:t>
            </a:fld>
            <a:endParaRPr lang="it-IT"/>
          </a:p>
        </p:txBody>
      </p:sp>
    </p:spTree>
    <p:extLst>
      <p:ext uri="{BB962C8B-B14F-4D97-AF65-F5344CB8AC3E}">
        <p14:creationId xmlns:p14="http://schemas.microsoft.com/office/powerpoint/2010/main" val="39643336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B33441F2-266D-E046-82D0-ECD920B4EC86}" type="datetimeFigureOut">
              <a:rPr lang="it-IT" smtClean="0"/>
              <a:t>22/05/16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548D5F1-E150-944B-95F4-F0D7337392B7}" type="slidenum">
              <a:rPr lang="it-IT" smtClean="0"/>
              <a:t>‹n.›</a:t>
            </a:fld>
            <a:endParaRPr lang="it-IT"/>
          </a:p>
        </p:txBody>
      </p:sp>
    </p:spTree>
    <p:extLst>
      <p:ext uri="{BB962C8B-B14F-4D97-AF65-F5344CB8AC3E}">
        <p14:creationId xmlns:p14="http://schemas.microsoft.com/office/powerpoint/2010/main" val="296507573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stile</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3441F2-266D-E046-82D0-ECD920B4EC86}" type="datetimeFigureOut">
              <a:rPr lang="it-IT" smtClean="0"/>
              <a:t>22/05/16</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48D5F1-E150-944B-95F4-F0D7337392B7}" type="slidenum">
              <a:rPr lang="it-IT" smtClean="0"/>
              <a:t>‹n.›</a:t>
            </a:fld>
            <a:endParaRPr lang="it-IT"/>
          </a:p>
        </p:txBody>
      </p:sp>
    </p:spTree>
    <p:extLst>
      <p:ext uri="{BB962C8B-B14F-4D97-AF65-F5344CB8AC3E}">
        <p14:creationId xmlns:p14="http://schemas.microsoft.com/office/powerpoint/2010/main" val="16717248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33316" y="2003064"/>
            <a:ext cx="8584004" cy="2237012"/>
          </a:xfrm>
        </p:spPr>
        <p:txBody>
          <a:bodyPr>
            <a:noAutofit/>
          </a:bodyPr>
          <a:lstStyle/>
          <a:p>
            <a:r>
              <a:rPr lang="it-IT" sz="4000" b="1" dirty="0" smtClean="0"/>
              <a:t>La nascita</a:t>
            </a:r>
          </a:p>
          <a:p>
            <a:r>
              <a:rPr lang="it-IT" sz="4000" b="1" dirty="0" smtClean="0"/>
              <a:t>Empowerment o </a:t>
            </a:r>
            <a:r>
              <a:rPr lang="it-IT" sz="4000" b="1" dirty="0" err="1" smtClean="0"/>
              <a:t>disempowerment</a:t>
            </a:r>
            <a:r>
              <a:rPr lang="it-IT" sz="4000" b="1" dirty="0" smtClean="0"/>
              <a:t>?</a:t>
            </a:r>
          </a:p>
          <a:p>
            <a:endParaRPr lang="it-IT" sz="2000" b="1" dirty="0" smtClean="0"/>
          </a:p>
          <a:p>
            <a:endParaRPr lang="it-IT" sz="4000" b="1" dirty="0" smtClean="0"/>
          </a:p>
          <a:p>
            <a:endParaRPr lang="it-IT" sz="4000" b="1" dirty="0"/>
          </a:p>
          <a:p>
            <a:endParaRPr lang="it-IT" sz="4000" b="1" dirty="0"/>
          </a:p>
        </p:txBody>
      </p:sp>
      <p:sp>
        <p:nvSpPr>
          <p:cNvPr id="5" name="CasellaDiTesto 4"/>
          <p:cNvSpPr txBox="1"/>
          <p:nvPr/>
        </p:nvSpPr>
        <p:spPr>
          <a:xfrm>
            <a:off x="561768" y="4826324"/>
            <a:ext cx="8255552" cy="1384995"/>
          </a:xfrm>
          <a:prstGeom prst="rect">
            <a:avLst/>
          </a:prstGeom>
          <a:noFill/>
        </p:spPr>
        <p:txBody>
          <a:bodyPr wrap="square" rtlCol="0">
            <a:spAutoFit/>
          </a:bodyPr>
          <a:lstStyle/>
          <a:p>
            <a:r>
              <a:rPr lang="it-IT" sz="2800" dirty="0" smtClean="0"/>
              <a:t>Michele </a:t>
            </a:r>
            <a:r>
              <a:rPr lang="it-IT" sz="2800" dirty="0" err="1" smtClean="0"/>
              <a:t>Grandolfo</a:t>
            </a:r>
            <a:endParaRPr lang="it-IT" sz="2800" dirty="0" smtClean="0"/>
          </a:p>
          <a:p>
            <a:r>
              <a:rPr lang="it-IT" sz="2800" dirty="0"/>
              <a:t>e</a:t>
            </a:r>
            <a:r>
              <a:rPr lang="it-IT" sz="2800" dirty="0" smtClean="0"/>
              <a:t>pidemiologo, </a:t>
            </a:r>
          </a:p>
          <a:p>
            <a:r>
              <a:rPr lang="it-IT" sz="2800" dirty="0" smtClean="0"/>
              <a:t>già dirigente di ricerca dell’Istituto Superiore di Sanità</a:t>
            </a:r>
            <a:endParaRPr lang="it-IT" sz="2800" dirty="0"/>
          </a:p>
        </p:txBody>
      </p:sp>
    </p:spTree>
    <p:extLst>
      <p:ext uri="{BB962C8B-B14F-4D97-AF65-F5344CB8AC3E}">
        <p14:creationId xmlns:p14="http://schemas.microsoft.com/office/powerpoint/2010/main" val="249860035"/>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pPr marL="0" indent="0" algn="ctr">
              <a:buNone/>
            </a:pPr>
            <a:r>
              <a:rPr lang="it-IT" dirty="0" smtClean="0"/>
              <a:t> Nel caso di emergenza ostetrica l’esperto di patologia affianca, per lo stretto indispensabile, chi assicura l’assistenza nella definizione operativa proposta, </a:t>
            </a:r>
          </a:p>
          <a:p>
            <a:pPr marL="0" indent="0" algn="ctr">
              <a:buNone/>
            </a:pPr>
            <a:r>
              <a:rPr lang="it-IT" dirty="0" smtClean="0"/>
              <a:t>ancora più necessaria perché in caso di patologia è comprensibile che si proponga il rischio di delega perdendo il senso di competenza. </a:t>
            </a:r>
          </a:p>
          <a:p>
            <a:endParaRPr lang="it-IT" dirty="0"/>
          </a:p>
        </p:txBody>
      </p:sp>
    </p:spTree>
    <p:extLst>
      <p:ext uri="{BB962C8B-B14F-4D97-AF65-F5344CB8AC3E}">
        <p14:creationId xmlns:p14="http://schemas.microsoft.com/office/powerpoint/2010/main" val="1186703396"/>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pPr marL="0" indent="0" algn="ctr">
              <a:buNone/>
            </a:pPr>
            <a:r>
              <a:rPr lang="it-IT" dirty="0"/>
              <a:t>Per tali ragioni è l’ostetrica la figura professionale di riferimento per l’assistenza nel percorso nascita;  in Italia sarebbe ancora meglio se l’azione professionale dell’ostetrica si svolgesse nel contesto del consultorio familiare, così come delineato nel Progetto Obiettivo Materno Infantile, varato nel 2000, con un approccio di </a:t>
            </a:r>
            <a:r>
              <a:rPr lang="it-IT" dirty="0" smtClean="0"/>
              <a:t>equipe, con </a:t>
            </a:r>
            <a:r>
              <a:rPr lang="it-IT" dirty="0"/>
              <a:t>l’ostetrica </a:t>
            </a:r>
            <a:r>
              <a:rPr lang="it-IT" dirty="0" smtClean="0"/>
              <a:t>in funzione  </a:t>
            </a:r>
            <a:r>
              <a:rPr lang="it-IT" dirty="0" err="1"/>
              <a:t>pivotale</a:t>
            </a:r>
            <a:r>
              <a:rPr lang="it-IT" dirty="0"/>
              <a:t> e la sua </a:t>
            </a:r>
            <a:r>
              <a:rPr lang="it-IT" dirty="0" smtClean="0"/>
              <a:t>azione </a:t>
            </a:r>
            <a:r>
              <a:rPr lang="it-IT" dirty="0"/>
              <a:t>potenziata. </a:t>
            </a:r>
          </a:p>
          <a:p>
            <a:endParaRPr lang="it-IT" dirty="0"/>
          </a:p>
        </p:txBody>
      </p:sp>
    </p:spTree>
    <p:extLst>
      <p:ext uri="{BB962C8B-B14F-4D97-AF65-F5344CB8AC3E}">
        <p14:creationId xmlns:p14="http://schemas.microsoft.com/office/powerpoint/2010/main" val="2917648791"/>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96862"/>
            <a:ext cx="8229600" cy="1143000"/>
          </a:xfrm>
        </p:spPr>
        <p:txBody>
          <a:bodyPr/>
          <a:lstStyle/>
          <a:p>
            <a:endParaRPr lang="it-IT"/>
          </a:p>
        </p:txBody>
      </p:sp>
      <p:sp>
        <p:nvSpPr>
          <p:cNvPr id="3" name="Segnaposto contenuto 2"/>
          <p:cNvSpPr>
            <a:spLocks noGrp="1"/>
          </p:cNvSpPr>
          <p:nvPr>
            <p:ph idx="1"/>
          </p:nvPr>
        </p:nvSpPr>
        <p:spPr>
          <a:xfrm>
            <a:off x="457200" y="846138"/>
            <a:ext cx="8229600" cy="5280025"/>
          </a:xfrm>
        </p:spPr>
        <p:txBody>
          <a:bodyPr>
            <a:normAutofit/>
          </a:bodyPr>
          <a:lstStyle/>
          <a:p>
            <a:pPr marL="0" indent="0" algn="ctr">
              <a:buNone/>
            </a:pPr>
            <a:endParaRPr lang="it-IT" dirty="0" smtClean="0"/>
          </a:p>
          <a:p>
            <a:pPr marL="0" indent="0" algn="ctr">
              <a:buNone/>
            </a:pPr>
            <a:r>
              <a:rPr lang="it-IT" dirty="0" smtClean="0"/>
              <a:t>La </a:t>
            </a:r>
            <a:r>
              <a:rPr lang="it-IT" dirty="0"/>
              <a:t>nascita è in processo complesso in cui entrano in gioco aspetti </a:t>
            </a:r>
            <a:endParaRPr lang="it-IT" dirty="0" smtClean="0"/>
          </a:p>
          <a:p>
            <a:pPr marL="0" indent="0" algn="ctr">
              <a:buNone/>
            </a:pPr>
            <a:r>
              <a:rPr lang="it-IT" dirty="0" smtClean="0"/>
              <a:t>fisici</a:t>
            </a:r>
            <a:r>
              <a:rPr lang="it-IT" dirty="0"/>
              <a:t>, </a:t>
            </a:r>
            <a:endParaRPr lang="it-IT" dirty="0" smtClean="0"/>
          </a:p>
          <a:p>
            <a:pPr marL="0" indent="0" algn="ctr">
              <a:buNone/>
            </a:pPr>
            <a:r>
              <a:rPr lang="it-IT" dirty="0" smtClean="0"/>
              <a:t>psicologici,</a:t>
            </a:r>
          </a:p>
          <a:p>
            <a:pPr marL="0" indent="0" algn="ctr">
              <a:buNone/>
            </a:pPr>
            <a:r>
              <a:rPr lang="it-IT" dirty="0" smtClean="0"/>
              <a:t> </a:t>
            </a:r>
            <a:r>
              <a:rPr lang="it-IT" dirty="0"/>
              <a:t>neurologici, </a:t>
            </a:r>
            <a:endParaRPr lang="it-IT" dirty="0" smtClean="0"/>
          </a:p>
          <a:p>
            <a:pPr marL="0" indent="0" algn="ctr">
              <a:buNone/>
            </a:pPr>
            <a:r>
              <a:rPr lang="it-IT" dirty="0" smtClean="0"/>
              <a:t>Immunologici, </a:t>
            </a:r>
          </a:p>
          <a:p>
            <a:pPr marL="0" indent="0" algn="ctr">
              <a:buNone/>
            </a:pPr>
            <a:r>
              <a:rPr lang="it-IT" dirty="0" smtClean="0"/>
              <a:t> </a:t>
            </a:r>
            <a:r>
              <a:rPr lang="it-IT" dirty="0"/>
              <a:t>endocrinologici</a:t>
            </a:r>
            <a:r>
              <a:rPr lang="it-IT" dirty="0" smtClean="0"/>
              <a:t>,</a:t>
            </a:r>
          </a:p>
          <a:p>
            <a:pPr marL="0" indent="0" algn="ctr">
              <a:buNone/>
            </a:pPr>
            <a:r>
              <a:rPr lang="it-IT" dirty="0" smtClean="0"/>
              <a:t> </a:t>
            </a:r>
            <a:r>
              <a:rPr lang="it-IT" dirty="0"/>
              <a:t>gli uni influenzanti gli altri. </a:t>
            </a:r>
          </a:p>
          <a:p>
            <a:endParaRPr lang="it-IT" dirty="0"/>
          </a:p>
        </p:txBody>
      </p:sp>
    </p:spTree>
    <p:extLst>
      <p:ext uri="{BB962C8B-B14F-4D97-AF65-F5344CB8AC3E}">
        <p14:creationId xmlns:p14="http://schemas.microsoft.com/office/powerpoint/2010/main" val="478730993"/>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pPr marL="0" indent="0" algn="ctr">
              <a:buNone/>
            </a:pPr>
            <a:r>
              <a:rPr lang="it-IT" dirty="0"/>
              <a:t>Si ha a che fare con un processo in cui gli eventi </a:t>
            </a:r>
            <a:r>
              <a:rPr lang="it-IT" dirty="0" err="1"/>
              <a:t>stressori</a:t>
            </a:r>
            <a:r>
              <a:rPr lang="it-IT" dirty="0"/>
              <a:t> vanno accuratamente evitati per quello che è possibile, soprattutto quando determinati da interventi inutili e inappropriati, come, per esempio, nel caso delle innumerevoli ecografie in </a:t>
            </a:r>
            <a:r>
              <a:rPr lang="it-IT" dirty="0" smtClean="0"/>
              <a:t>gravidanza.</a:t>
            </a:r>
            <a:endParaRPr lang="it-IT" dirty="0"/>
          </a:p>
        </p:txBody>
      </p:sp>
    </p:spTree>
    <p:extLst>
      <p:ext uri="{BB962C8B-B14F-4D97-AF65-F5344CB8AC3E}">
        <p14:creationId xmlns:p14="http://schemas.microsoft.com/office/powerpoint/2010/main" val="1049494734"/>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lnSpcReduction="10000"/>
          </a:bodyPr>
          <a:lstStyle/>
          <a:p>
            <a:pPr algn="ctr"/>
            <a:r>
              <a:rPr lang="it-IT" dirty="0" smtClean="0"/>
              <a:t>Si è di fronte ad un esempio paradigmatico del  fare troppo e non fare abbastanza, a partire dalla scarsa disponibilità a fornire  informazioni adeguatamente comunicate, con un paternalismo direttivo totalmente incomprensibile e non giustificato, vista la dimostrata capacità delle donne di fare tesoro delle informazioni, indipendentemente dal loro livello di istruzione, in quell’eccezionale contesto </a:t>
            </a:r>
            <a:endParaRPr lang="it-IT" dirty="0"/>
          </a:p>
        </p:txBody>
      </p:sp>
    </p:spTree>
    <p:extLst>
      <p:ext uri="{BB962C8B-B14F-4D97-AF65-F5344CB8AC3E}">
        <p14:creationId xmlns:p14="http://schemas.microsoft.com/office/powerpoint/2010/main" val="1917084096"/>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pPr marL="0" indent="0" algn="ctr">
              <a:buNone/>
            </a:pPr>
            <a:r>
              <a:rPr lang="it-IT" dirty="0" smtClean="0"/>
              <a:t>Ma è nel travaglio-parto-primo puerperio che si manifestano le assurdità di una medicalizzazione insensata, anche alla luce delle prove scientifiche accumulate da oltre 30 anni.</a:t>
            </a:r>
          </a:p>
        </p:txBody>
      </p:sp>
    </p:spTree>
    <p:extLst>
      <p:ext uri="{BB962C8B-B14F-4D97-AF65-F5344CB8AC3E}">
        <p14:creationId xmlns:p14="http://schemas.microsoft.com/office/powerpoint/2010/main" val="1728527978"/>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lnSpcReduction="10000"/>
          </a:bodyPr>
          <a:lstStyle/>
          <a:p>
            <a:pPr marL="0" indent="0" algn="ctr">
              <a:buNone/>
            </a:pPr>
            <a:r>
              <a:rPr lang="it-IT" dirty="0" smtClean="0"/>
              <a:t>In un ambiente stressante, già di per sé negativo, il non rispetto dei tempi e gli assetti imposti interferiscono con il processo governato dalla dinamica ormonale con una serie di azioni che lo ostacolano con esito di parti operativi, traumi perineali e tagli cesarei (a tutti gli effetti mutilazioni genitali femminili), il tutto con il biasimo delle vittime</a:t>
            </a:r>
          </a:p>
          <a:p>
            <a:pPr marL="0" indent="0" algn="ctr">
              <a:buNone/>
            </a:pPr>
            <a:r>
              <a:rPr lang="it-IT" dirty="0" smtClean="0"/>
              <a:t>“non impegno della parte presentata”</a:t>
            </a:r>
          </a:p>
          <a:p>
            <a:endParaRPr lang="it-IT" dirty="0"/>
          </a:p>
        </p:txBody>
      </p:sp>
    </p:spTree>
    <p:extLst>
      <p:ext uri="{BB962C8B-B14F-4D97-AF65-F5344CB8AC3E}">
        <p14:creationId xmlns:p14="http://schemas.microsoft.com/office/powerpoint/2010/main" val="3022318344"/>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92500" lnSpcReduction="20000"/>
          </a:bodyPr>
          <a:lstStyle/>
          <a:p>
            <a:pPr algn="ctr"/>
            <a:r>
              <a:rPr lang="it-IT" dirty="0" smtClean="0"/>
              <a:t>Come nel travaglio parto si impedisce che le competenze della mamma, nella capacità di </a:t>
            </a:r>
            <a:r>
              <a:rPr lang="it-IT" dirty="0" err="1" smtClean="0"/>
              <a:t>ricercha</a:t>
            </a:r>
            <a:r>
              <a:rPr lang="it-IT" dirty="0" smtClean="0"/>
              <a:t> delle posizioni antalgiche, cooperino con quelle della persona che nasce nel processo di emersione, così nel primo puerperio si impedisce l’essenziale contatto pelle pelle prolungato tale da permettere a chi nasce di orientarsi verso il capezzolo (sua prima fondamentale competenza) e attaccarsi, così che si favorisce la produzione di ossitocina endogena, che favorisce il secondamento ed è formidabile prevenzione dell’emorragia post-</a:t>
            </a:r>
            <a:r>
              <a:rPr lang="it-IT" dirty="0" err="1" smtClean="0"/>
              <a:t>partum</a:t>
            </a:r>
            <a:r>
              <a:rPr lang="it-IT" dirty="0" smtClean="0"/>
              <a:t>. </a:t>
            </a:r>
            <a:endParaRPr lang="it-IT" dirty="0"/>
          </a:p>
        </p:txBody>
      </p:sp>
    </p:spTree>
    <p:extLst>
      <p:ext uri="{BB962C8B-B14F-4D97-AF65-F5344CB8AC3E}">
        <p14:creationId xmlns:p14="http://schemas.microsoft.com/office/powerpoint/2010/main" val="1506447841"/>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pPr algn="ctr"/>
            <a:r>
              <a:rPr lang="it-IT" dirty="0" smtClean="0"/>
              <a:t>Al senso di sequestro di persona che avverte la madre si associano una serie di insulti nei confronti di chi nasce, a partire dall’insensato </a:t>
            </a:r>
            <a:r>
              <a:rPr lang="it-IT" dirty="0" err="1" smtClean="0"/>
              <a:t>clampaggio</a:t>
            </a:r>
            <a:r>
              <a:rPr lang="it-IT" dirty="0" smtClean="0"/>
              <a:t> immediato del cordone quando invece è raccomandato che che lo si faccia quando ha smesso di pulsare.</a:t>
            </a:r>
          </a:p>
          <a:p>
            <a:endParaRPr lang="it-IT" dirty="0"/>
          </a:p>
        </p:txBody>
      </p:sp>
    </p:spTree>
    <p:extLst>
      <p:ext uri="{BB962C8B-B14F-4D97-AF65-F5344CB8AC3E}">
        <p14:creationId xmlns:p14="http://schemas.microsoft.com/office/powerpoint/2010/main" val="249911907"/>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a:xfrm>
            <a:off x="457200" y="2479573"/>
            <a:ext cx="8229600" cy="2186066"/>
          </a:xfrm>
        </p:spPr>
        <p:txBody>
          <a:bodyPr/>
          <a:lstStyle/>
          <a:p>
            <a:pPr marL="0" indent="0" algn="ctr">
              <a:buNone/>
            </a:pPr>
            <a:r>
              <a:rPr lang="it-IT" dirty="0" smtClean="0"/>
              <a:t>Si fa tutto quello che nella norma non si dovrebbe fare e non si fa niente o poco di quello che si dovrebbe fare o, meglio, lasciar fare.</a:t>
            </a:r>
          </a:p>
          <a:p>
            <a:pPr algn="ctr"/>
            <a:endParaRPr lang="it-IT" dirty="0"/>
          </a:p>
        </p:txBody>
      </p:sp>
    </p:spTree>
    <p:extLst>
      <p:ext uri="{BB962C8B-B14F-4D97-AF65-F5344CB8AC3E}">
        <p14:creationId xmlns:p14="http://schemas.microsoft.com/office/powerpoint/2010/main" val="1259090852"/>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marL="0" indent="0" algn="ctr">
              <a:buNone/>
            </a:pPr>
            <a:endParaRPr lang="it-IT" dirty="0"/>
          </a:p>
          <a:p>
            <a:pPr marL="0" indent="0" algn="ctr">
              <a:buNone/>
            </a:pPr>
            <a:r>
              <a:rPr lang="it-IT" dirty="0" smtClean="0"/>
              <a:t>La </a:t>
            </a:r>
            <a:r>
              <a:rPr lang="it-IT" dirty="0"/>
              <a:t>nascita è una formidabile occasione di ripensamento e riflessione sul modo di vivere. L’arte socratica della maieutica trova un’applicazione paradigmatica in tale circostanza.  </a:t>
            </a:r>
          </a:p>
        </p:txBody>
      </p:sp>
      <p:sp>
        <p:nvSpPr>
          <p:cNvPr id="4" name="Titolo 3"/>
          <p:cNvSpPr>
            <a:spLocks noGrp="1"/>
          </p:cNvSpPr>
          <p:nvPr>
            <p:ph type="title"/>
          </p:nvPr>
        </p:nvSpPr>
        <p:spPr/>
        <p:txBody>
          <a:bodyPr/>
          <a:lstStyle/>
          <a:p>
            <a:endParaRPr lang="it-IT"/>
          </a:p>
        </p:txBody>
      </p:sp>
    </p:spTree>
    <p:extLst>
      <p:ext uri="{BB962C8B-B14F-4D97-AF65-F5344CB8AC3E}">
        <p14:creationId xmlns:p14="http://schemas.microsoft.com/office/powerpoint/2010/main" val="329078001"/>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pPr marL="0" indent="0" algn="ctr">
              <a:buNone/>
            </a:pPr>
            <a:r>
              <a:rPr lang="it-IT" dirty="0"/>
              <a:t>Oggi, sicuramente in Italia, ma anche altrove, non si può parlare di nascita rispettata per via di una medicalizzazione inaudita che nella presunzione di garantire maggiore sicurezza in realtà produce effetti iatrogeni di tutto rilievo, a breve, media e lunga distanza, anche di tipo epigenetico.</a:t>
            </a:r>
          </a:p>
          <a:p>
            <a:endParaRPr lang="it-IT" dirty="0"/>
          </a:p>
        </p:txBody>
      </p:sp>
    </p:spTree>
    <p:extLst>
      <p:ext uri="{BB962C8B-B14F-4D97-AF65-F5344CB8AC3E}">
        <p14:creationId xmlns:p14="http://schemas.microsoft.com/office/powerpoint/2010/main" val="1745246855"/>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lnSpcReduction="10000"/>
          </a:bodyPr>
          <a:lstStyle/>
          <a:p>
            <a:pPr marL="0" indent="0" algn="ctr">
              <a:buNone/>
            </a:pPr>
            <a:r>
              <a:rPr lang="it-IT" dirty="0" smtClean="0"/>
              <a:t>Ma si trascura un effetto drammatico della medicalizzazione: la perdita di senso di competenza. La qualcosa favorisce la subordinazione al comando della tutela:</a:t>
            </a:r>
          </a:p>
          <a:p>
            <a:pPr marL="0" indent="0" algn="ctr">
              <a:buNone/>
            </a:pPr>
            <a:r>
              <a:rPr lang="it-IT" dirty="0" smtClean="0"/>
              <a:t> è l’inizializzazione del controllo dei corpi come esercizio di potere.</a:t>
            </a:r>
          </a:p>
          <a:p>
            <a:pPr marL="0" indent="0" algn="ctr">
              <a:buNone/>
            </a:pPr>
            <a:r>
              <a:rPr lang="it-IT" dirty="0" smtClean="0"/>
              <a:t>Controllo dei corpi e mercato della salute</a:t>
            </a:r>
          </a:p>
          <a:p>
            <a:pPr marL="0" indent="0" algn="ctr">
              <a:buNone/>
            </a:pPr>
            <a:r>
              <a:rPr lang="it-IT" dirty="0" smtClean="0"/>
              <a:t>A cominciare dal latte artificiale </a:t>
            </a:r>
            <a:r>
              <a:rPr lang="it-IT" smtClean="0"/>
              <a:t>e dallo svezzamento </a:t>
            </a:r>
            <a:r>
              <a:rPr lang="it-IT" dirty="0" smtClean="0"/>
              <a:t>eterodiretto come in un pollaio</a:t>
            </a:r>
          </a:p>
        </p:txBody>
      </p:sp>
    </p:spTree>
    <p:extLst>
      <p:ext uri="{BB962C8B-B14F-4D97-AF65-F5344CB8AC3E}">
        <p14:creationId xmlns:p14="http://schemas.microsoft.com/office/powerpoint/2010/main" val="1224616227"/>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pPr marL="0" indent="0">
              <a:buNone/>
            </a:pPr>
            <a:endParaRPr lang="it-IT" dirty="0" smtClean="0"/>
          </a:p>
          <a:p>
            <a:pPr marL="0" indent="0" algn="ctr">
              <a:buNone/>
            </a:pPr>
            <a:r>
              <a:rPr lang="it-IT" dirty="0" smtClean="0"/>
              <a:t>È anche una formidabile occasione per il ripensamento e la riflessione sulle relazioni : </a:t>
            </a:r>
          </a:p>
          <a:p>
            <a:pPr marL="0" indent="0" algn="ctr">
              <a:buNone/>
            </a:pPr>
            <a:endParaRPr lang="it-IT" dirty="0"/>
          </a:p>
          <a:p>
            <a:pPr marL="0" indent="0" algn="ctr">
              <a:buNone/>
            </a:pPr>
            <a:r>
              <a:rPr lang="it-IT" dirty="0" smtClean="0"/>
              <a:t>relazioni di dominio e dipendenza? </a:t>
            </a:r>
          </a:p>
          <a:p>
            <a:pPr marL="0" indent="0" algn="ctr">
              <a:buNone/>
            </a:pPr>
            <a:r>
              <a:rPr lang="it-IT" dirty="0" smtClean="0"/>
              <a:t>o</a:t>
            </a:r>
          </a:p>
          <a:p>
            <a:pPr marL="0" indent="0" algn="ctr">
              <a:buNone/>
            </a:pPr>
            <a:r>
              <a:rPr lang="it-IT" dirty="0" smtClean="0"/>
              <a:t> relazioni di autonomie competenti?</a:t>
            </a:r>
          </a:p>
          <a:p>
            <a:endParaRPr lang="it-IT" dirty="0"/>
          </a:p>
        </p:txBody>
      </p:sp>
    </p:spTree>
    <p:extLst>
      <p:ext uri="{BB962C8B-B14F-4D97-AF65-F5344CB8AC3E}">
        <p14:creationId xmlns:p14="http://schemas.microsoft.com/office/powerpoint/2010/main" val="59070678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pPr marL="0" indent="0">
              <a:buNone/>
            </a:pPr>
            <a:endParaRPr lang="it-IT" dirty="0" smtClean="0"/>
          </a:p>
          <a:p>
            <a:pPr marL="0" indent="0">
              <a:buNone/>
            </a:pPr>
            <a:endParaRPr lang="it-IT" dirty="0"/>
          </a:p>
          <a:p>
            <a:pPr marL="0" indent="0" algn="ctr">
              <a:buNone/>
            </a:pPr>
            <a:r>
              <a:rPr lang="it-IT" dirty="0" smtClean="0"/>
              <a:t>Nell’immaginario </a:t>
            </a:r>
            <a:r>
              <a:rPr lang="it-IT" dirty="0"/>
              <a:t>collettivo oggi è dominante una rappresentazione della nascita come manifestazione di fragilità, di debolezza, di necessità di interventi di tutela. </a:t>
            </a:r>
          </a:p>
          <a:p>
            <a:endParaRPr lang="it-IT" dirty="0"/>
          </a:p>
        </p:txBody>
      </p:sp>
    </p:spTree>
    <p:extLst>
      <p:ext uri="{BB962C8B-B14F-4D97-AF65-F5344CB8AC3E}">
        <p14:creationId xmlns:p14="http://schemas.microsoft.com/office/powerpoint/2010/main" val="185865726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pPr marL="0" indent="0" algn="ctr">
              <a:buNone/>
            </a:pPr>
            <a:r>
              <a:rPr lang="it-IT" dirty="0" smtClean="0"/>
              <a:t>Credo sia da capovolgere tale visione:</a:t>
            </a:r>
          </a:p>
          <a:p>
            <a:pPr marL="0" indent="0" algn="ctr">
              <a:buNone/>
            </a:pPr>
            <a:r>
              <a:rPr lang="it-IT" dirty="0" smtClean="0"/>
              <a:t> la nascita è una manifestazione di potenza ineguagliabile che si esprime in un processo avventuroso che, in quanto tale, espone a fragilità come quando scalando una montagna mettere un piede in fallo non è la stessa cosa del farlo passeggiando in città. </a:t>
            </a:r>
          </a:p>
          <a:p>
            <a:endParaRPr lang="it-IT" dirty="0"/>
          </a:p>
        </p:txBody>
      </p:sp>
    </p:spTree>
    <p:extLst>
      <p:ext uri="{BB962C8B-B14F-4D97-AF65-F5344CB8AC3E}">
        <p14:creationId xmlns:p14="http://schemas.microsoft.com/office/powerpoint/2010/main" val="383183096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pPr algn="ctr"/>
            <a:r>
              <a:rPr lang="it-IT" dirty="0" smtClean="0"/>
              <a:t>Ci si prepara all’impresa facendo tesoro di tutte le conoscenze disponibili al fine di aumentare la probabilità di successo e di avere maggiore controllo delle “fragilità” che inevitabilmente si propongono quando si ha a che fare con una vera avventura in cui si esplora l’ignoto.</a:t>
            </a:r>
            <a:endParaRPr lang="it-IT" dirty="0"/>
          </a:p>
        </p:txBody>
      </p:sp>
    </p:spTree>
    <p:extLst>
      <p:ext uri="{BB962C8B-B14F-4D97-AF65-F5344CB8AC3E}">
        <p14:creationId xmlns:p14="http://schemas.microsoft.com/office/powerpoint/2010/main" val="291001448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pPr algn="ctr"/>
            <a:r>
              <a:rPr lang="it-IT" dirty="0" smtClean="0"/>
              <a:t>La </a:t>
            </a:r>
            <a:r>
              <a:rPr lang="it-IT" dirty="0"/>
              <a:t>nascita è occasione per scoprire il proprio corpo e la fisiologia </a:t>
            </a:r>
            <a:r>
              <a:rPr lang="it-IT" dirty="0" smtClean="0"/>
              <a:t>della nascita, che </a:t>
            </a:r>
            <a:r>
              <a:rPr lang="it-IT" dirty="0"/>
              <a:t>non è altro che </a:t>
            </a:r>
            <a:r>
              <a:rPr lang="it-IT" dirty="0" smtClean="0"/>
              <a:t>competenza della donna e della persona che nasce. </a:t>
            </a:r>
          </a:p>
          <a:p>
            <a:pPr algn="ctr"/>
            <a:r>
              <a:rPr lang="it-IT" dirty="0" smtClean="0"/>
              <a:t>Insulti all’espressione di competenza debbono essere banditi a meno che non ci sia una una ragionevole motivazione basata sulle prove scientifiche.</a:t>
            </a:r>
            <a:endParaRPr lang="it-IT" dirty="0"/>
          </a:p>
        </p:txBody>
      </p:sp>
    </p:spTree>
    <p:extLst>
      <p:ext uri="{BB962C8B-B14F-4D97-AF65-F5344CB8AC3E}">
        <p14:creationId xmlns:p14="http://schemas.microsoft.com/office/powerpoint/2010/main" val="66083018"/>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lnSpcReduction="10000"/>
          </a:bodyPr>
          <a:lstStyle/>
          <a:p>
            <a:pPr marL="0" indent="0" algn="ctr">
              <a:buNone/>
            </a:pPr>
            <a:r>
              <a:rPr lang="it-IT" dirty="0"/>
              <a:t>Le ragioni perché sia garantita un’assistenza competente sono fondamentalmente due.</a:t>
            </a:r>
          </a:p>
          <a:p>
            <a:pPr marL="0" indent="0" algn="ctr">
              <a:buNone/>
            </a:pPr>
            <a:endParaRPr lang="it-IT" dirty="0" smtClean="0"/>
          </a:p>
          <a:p>
            <a:pPr marL="0" indent="0" algn="ctr">
              <a:buNone/>
            </a:pPr>
            <a:r>
              <a:rPr lang="it-IT" dirty="0" smtClean="0"/>
              <a:t>Un’assistenza </a:t>
            </a:r>
            <a:r>
              <a:rPr lang="it-IT" dirty="0"/>
              <a:t>ha ragione di essere </a:t>
            </a:r>
            <a:endParaRPr lang="it-IT" dirty="0" smtClean="0"/>
          </a:p>
          <a:p>
            <a:pPr marL="0" indent="0" algn="ctr">
              <a:buNone/>
            </a:pPr>
            <a:r>
              <a:rPr lang="it-IT" dirty="0" smtClean="0"/>
              <a:t>se </a:t>
            </a:r>
            <a:r>
              <a:rPr lang="it-IT" dirty="0"/>
              <a:t>è in grado di far emergere, </a:t>
            </a:r>
            <a:r>
              <a:rPr lang="it-IT" dirty="0" smtClean="0"/>
              <a:t>riqualificare, valorizzare</a:t>
            </a:r>
            <a:r>
              <a:rPr lang="it-IT" dirty="0"/>
              <a:t>, promuovere, sostenere e proteggere le competenze della madre e della persona he nasce in tutto il percorso della nascita. </a:t>
            </a:r>
          </a:p>
        </p:txBody>
      </p:sp>
    </p:spTree>
    <p:extLst>
      <p:ext uri="{BB962C8B-B14F-4D97-AF65-F5344CB8AC3E}">
        <p14:creationId xmlns:p14="http://schemas.microsoft.com/office/powerpoint/2010/main" val="1462340570"/>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a:xfrm>
            <a:off x="457200" y="2357437"/>
            <a:ext cx="8229600" cy="2552463"/>
          </a:xfrm>
        </p:spPr>
        <p:txBody>
          <a:bodyPr>
            <a:normAutofit/>
          </a:bodyPr>
          <a:lstStyle/>
          <a:p>
            <a:pPr marL="0" indent="0" algn="ctr">
              <a:buNone/>
            </a:pPr>
            <a:r>
              <a:rPr lang="it-IT" dirty="0" smtClean="0"/>
              <a:t>Ha </a:t>
            </a:r>
            <a:r>
              <a:rPr lang="it-IT" dirty="0"/>
              <a:t>ragione di essere quando è in grado di riconoscere tempestivamente l’insorgenza di una condizione patologica che richieda un intervento appropriato di emergenza </a:t>
            </a:r>
            <a:r>
              <a:rPr lang="it-IT" dirty="0" smtClean="0"/>
              <a:t>ostetrica</a:t>
            </a:r>
            <a:endParaRPr lang="it-IT" dirty="0"/>
          </a:p>
        </p:txBody>
      </p:sp>
    </p:spTree>
    <p:extLst>
      <p:ext uri="{BB962C8B-B14F-4D97-AF65-F5344CB8AC3E}">
        <p14:creationId xmlns:p14="http://schemas.microsoft.com/office/powerpoint/2010/main" val="120650363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1024</TotalTime>
  <Words>937</Words>
  <Application>Microsoft Macintosh PowerPoint</Application>
  <PresentationFormat>Presentazione su schermo (4:3)</PresentationFormat>
  <Paragraphs>52</Paragraphs>
  <Slides>21</Slides>
  <Notes>0</Notes>
  <HiddenSlides>0</HiddenSlides>
  <MMClips>0</MMClips>
  <ScaleCrop>false</ScaleCrop>
  <HeadingPairs>
    <vt:vector size="4" baseType="variant">
      <vt:variant>
        <vt:lpstr>Tema</vt:lpstr>
      </vt:variant>
      <vt:variant>
        <vt:i4>1</vt:i4>
      </vt:variant>
      <vt:variant>
        <vt:lpstr>Titoli diapositive</vt:lpstr>
      </vt:variant>
      <vt:variant>
        <vt:i4>21</vt:i4>
      </vt:variant>
    </vt:vector>
  </HeadingPairs>
  <TitlesOfParts>
    <vt:vector size="22" baseType="lpstr">
      <vt:lpstr>Tema di Office</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vector>
  </TitlesOfParts>
  <Company>gvjhghjgjhgjh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perineo questo sconosciuto</dc:title>
  <dc:creator>hjkjhjkhjkhjkhk uyiuyiuyuiyiu</dc:creator>
  <cp:lastModifiedBy>hjkjhjkhjkhjkhk uyiuyiuyuiyiu</cp:lastModifiedBy>
  <cp:revision>22</cp:revision>
  <dcterms:created xsi:type="dcterms:W3CDTF">2016-03-01T11:36:29Z</dcterms:created>
  <dcterms:modified xsi:type="dcterms:W3CDTF">2016-05-22T05:55:48Z</dcterms:modified>
</cp:coreProperties>
</file>