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7" r:id="rId4"/>
    <p:sldId id="260" r:id="rId5"/>
    <p:sldId id="261" r:id="rId6"/>
    <p:sldId id="262" r:id="rId7"/>
    <p:sldId id="263" r:id="rId8"/>
    <p:sldId id="264" r:id="rId9"/>
    <p:sldId id="265" r:id="rId10"/>
    <p:sldId id="266" r:id="rId11"/>
    <p:sldId id="267" r:id="rId12"/>
    <p:sldId id="268" r:id="rId13"/>
    <p:sldId id="270" r:id="rId14"/>
    <p:sldId id="271" r:id="rId15"/>
    <p:sldId id="272" r:id="rId16"/>
    <p:sldId id="273" r:id="rId17"/>
    <p:sldId id="274" r:id="rId18"/>
    <p:sldId id="275" r:id="rId1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34" autoAdjust="0"/>
    <p:restoredTop sz="94660"/>
  </p:normalViewPr>
  <p:slideViewPr>
    <p:cSldViewPr snapToGrid="0">
      <p:cViewPr>
        <p:scale>
          <a:sx n="78" d="100"/>
          <a:sy n="78" d="100"/>
        </p:scale>
        <p:origin x="342" y="2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smtClean="0"/>
              <a:t>Fare clic per modificare lo stile del titolo</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72E9B07-959E-4A19-9962-960998C0C3F6}" type="datetimeFigureOut">
              <a:rPr lang="it-IT" smtClean="0"/>
              <a:t>22/03/2017</a:t>
            </a:fld>
            <a:endParaRPr lang="it-IT"/>
          </a:p>
        </p:txBody>
      </p:sp>
      <p:sp>
        <p:nvSpPr>
          <p:cNvPr id="5" name="Footer Placeholder 4"/>
          <p:cNvSpPr>
            <a:spLocks noGrp="1"/>
          </p:cNvSpPr>
          <p:nvPr>
            <p:ph type="ftr" sz="quarter" idx="11"/>
          </p:nvPr>
        </p:nvSpPr>
        <p:spPr/>
        <p:txBody>
          <a:bodyPr/>
          <a:lstStyle/>
          <a:p>
            <a:endParaRPr lang="it-IT"/>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55595C5-8274-468C-8C0D-75D52CF54FE6}" type="slidenum">
              <a:rPr lang="it-IT" smtClean="0"/>
              <a:t>‹N›</a:t>
            </a:fld>
            <a:endParaRPr lang="it-IT"/>
          </a:p>
        </p:txBody>
      </p:sp>
    </p:spTree>
    <p:extLst>
      <p:ext uri="{BB962C8B-B14F-4D97-AF65-F5344CB8AC3E}">
        <p14:creationId xmlns:p14="http://schemas.microsoft.com/office/powerpoint/2010/main" val="685445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B72E9B07-959E-4A19-9962-960998C0C3F6}" type="datetimeFigureOut">
              <a:rPr lang="it-IT" smtClean="0"/>
              <a:t>22/03/2017</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55595C5-8274-468C-8C0D-75D52CF54FE6}" type="slidenum">
              <a:rPr lang="it-IT" smtClean="0"/>
              <a:t>‹N›</a:t>
            </a:fld>
            <a:endParaRPr lang="it-IT"/>
          </a:p>
        </p:txBody>
      </p:sp>
    </p:spTree>
    <p:extLst>
      <p:ext uri="{BB962C8B-B14F-4D97-AF65-F5344CB8AC3E}">
        <p14:creationId xmlns:p14="http://schemas.microsoft.com/office/powerpoint/2010/main" val="2721429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B72E9B07-959E-4A19-9962-960998C0C3F6}" type="datetimeFigureOut">
              <a:rPr lang="it-IT" smtClean="0"/>
              <a:t>22/03/2017</a:t>
            </a:fld>
            <a:endParaRPr lang="it-IT"/>
          </a:p>
        </p:txBody>
      </p:sp>
      <p:sp>
        <p:nvSpPr>
          <p:cNvPr id="5" name="Footer Placeholder 4"/>
          <p:cNvSpPr>
            <a:spLocks noGrp="1"/>
          </p:cNvSpPr>
          <p:nvPr>
            <p:ph type="ftr" sz="quarter" idx="11"/>
          </p:nvPr>
        </p:nvSpPr>
        <p:spPr/>
        <p:txBody>
          <a:bodyPr/>
          <a:lstStyle/>
          <a:p>
            <a:endParaRPr lang="it-IT"/>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55595C5-8274-468C-8C0D-75D52CF54FE6}" type="slidenum">
              <a:rPr lang="it-IT" smtClean="0"/>
              <a:t>‹N›</a:t>
            </a:fld>
            <a:endParaRPr lang="it-IT"/>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35721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fld id="{B72E9B07-959E-4A19-9962-960998C0C3F6}" type="datetimeFigureOut">
              <a:rPr lang="it-IT" smtClean="0"/>
              <a:t>22/03/2017</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55595C5-8274-468C-8C0D-75D52CF54FE6}" type="slidenum">
              <a:rPr lang="it-IT" smtClean="0"/>
              <a:t>‹N›</a:t>
            </a:fld>
            <a:endParaRPr lang="it-IT"/>
          </a:p>
        </p:txBody>
      </p:sp>
    </p:spTree>
    <p:extLst>
      <p:ext uri="{BB962C8B-B14F-4D97-AF65-F5344CB8AC3E}">
        <p14:creationId xmlns:p14="http://schemas.microsoft.com/office/powerpoint/2010/main" val="14338229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fld id="{B72E9B07-959E-4A19-9962-960998C0C3F6}" type="datetimeFigureOut">
              <a:rPr lang="it-IT" smtClean="0"/>
              <a:t>22/03/2017</a:t>
            </a:fld>
            <a:endParaRPr lang="it-IT"/>
          </a:p>
        </p:txBody>
      </p:sp>
      <p:sp>
        <p:nvSpPr>
          <p:cNvPr id="6" name="Footer Placeholder 5"/>
          <p:cNvSpPr>
            <a:spLocks noGrp="1"/>
          </p:cNvSpPr>
          <p:nvPr>
            <p:ph type="ftr" sz="quarter" idx="11"/>
          </p:nvPr>
        </p:nvSpPr>
        <p:spPr/>
        <p:txBody>
          <a:bodyPr/>
          <a:lstStyle/>
          <a:p>
            <a:endParaRPr lang="it-IT"/>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55595C5-8274-468C-8C0D-75D52CF54FE6}" type="slidenum">
              <a:rPr lang="it-IT" smtClean="0"/>
              <a:t>‹N›</a:t>
            </a:fld>
            <a:endParaRPr lang="it-IT"/>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263708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fld id="{B72E9B07-959E-4A19-9962-960998C0C3F6}" type="datetimeFigureOut">
              <a:rPr lang="it-IT" smtClean="0"/>
              <a:t>22/03/2017</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55595C5-8274-468C-8C0D-75D52CF54FE6}" type="slidenum">
              <a:rPr lang="it-IT" smtClean="0"/>
              <a:t>‹N›</a:t>
            </a:fld>
            <a:endParaRPr lang="it-IT"/>
          </a:p>
        </p:txBody>
      </p:sp>
    </p:spTree>
    <p:extLst>
      <p:ext uri="{BB962C8B-B14F-4D97-AF65-F5344CB8AC3E}">
        <p14:creationId xmlns:p14="http://schemas.microsoft.com/office/powerpoint/2010/main" val="2635579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72E9B07-959E-4A19-9962-960998C0C3F6}" type="datetimeFigureOut">
              <a:rPr lang="it-IT" smtClean="0"/>
              <a:t>22/03/2017</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55595C5-8274-468C-8C0D-75D52CF54FE6}" type="slidenum">
              <a:rPr lang="it-IT" smtClean="0"/>
              <a:t>‹N›</a:t>
            </a:fld>
            <a:endParaRPr lang="it-IT"/>
          </a:p>
        </p:txBody>
      </p:sp>
    </p:spTree>
    <p:extLst>
      <p:ext uri="{BB962C8B-B14F-4D97-AF65-F5344CB8AC3E}">
        <p14:creationId xmlns:p14="http://schemas.microsoft.com/office/powerpoint/2010/main" val="31782216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72E9B07-959E-4A19-9962-960998C0C3F6}" type="datetimeFigureOut">
              <a:rPr lang="it-IT" smtClean="0"/>
              <a:t>22/03/2017</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55595C5-8274-468C-8C0D-75D52CF54FE6}" type="slidenum">
              <a:rPr lang="it-IT" smtClean="0"/>
              <a:t>‹N›</a:t>
            </a:fld>
            <a:endParaRPr lang="it-IT"/>
          </a:p>
        </p:txBody>
      </p:sp>
    </p:spTree>
    <p:extLst>
      <p:ext uri="{BB962C8B-B14F-4D97-AF65-F5344CB8AC3E}">
        <p14:creationId xmlns:p14="http://schemas.microsoft.com/office/powerpoint/2010/main" val="3270632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smtClean="0"/>
              <a:t>Fare clic per modificare lo stile del titolo</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72E9B07-959E-4A19-9962-960998C0C3F6}" type="datetimeFigureOut">
              <a:rPr lang="it-IT" smtClean="0"/>
              <a:t>22/03/2017</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55595C5-8274-468C-8C0D-75D52CF54FE6}" type="slidenum">
              <a:rPr lang="it-IT" smtClean="0"/>
              <a:t>‹N›</a:t>
            </a:fld>
            <a:endParaRPr lang="it-IT"/>
          </a:p>
        </p:txBody>
      </p:sp>
    </p:spTree>
    <p:extLst>
      <p:ext uri="{BB962C8B-B14F-4D97-AF65-F5344CB8AC3E}">
        <p14:creationId xmlns:p14="http://schemas.microsoft.com/office/powerpoint/2010/main" val="3741581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B72E9B07-959E-4A19-9962-960998C0C3F6}" type="datetimeFigureOut">
              <a:rPr lang="it-IT" smtClean="0"/>
              <a:t>22/03/2017</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55595C5-8274-468C-8C0D-75D52CF54FE6}" type="slidenum">
              <a:rPr lang="it-IT" smtClean="0"/>
              <a:t>‹N›</a:t>
            </a:fld>
            <a:endParaRPr lang="it-IT"/>
          </a:p>
        </p:txBody>
      </p:sp>
    </p:spTree>
    <p:extLst>
      <p:ext uri="{BB962C8B-B14F-4D97-AF65-F5344CB8AC3E}">
        <p14:creationId xmlns:p14="http://schemas.microsoft.com/office/powerpoint/2010/main" val="3417732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B72E9B07-959E-4A19-9962-960998C0C3F6}" type="datetimeFigureOut">
              <a:rPr lang="it-IT" smtClean="0"/>
              <a:t>22/03/2017</a:t>
            </a:fld>
            <a:endParaRPr lang="it-IT"/>
          </a:p>
        </p:txBody>
      </p:sp>
      <p:sp>
        <p:nvSpPr>
          <p:cNvPr id="6" name="Footer Placeholder 5"/>
          <p:cNvSpPr>
            <a:spLocks noGrp="1"/>
          </p:cNvSpPr>
          <p:nvPr>
            <p:ph type="ftr" sz="quarter" idx="11"/>
          </p:nvPr>
        </p:nvSpPr>
        <p:spPr/>
        <p:txBody>
          <a:bodyPr/>
          <a:lstStyle/>
          <a:p>
            <a:endParaRPr lang="it-IT"/>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55595C5-8274-468C-8C0D-75D52CF54FE6}" type="slidenum">
              <a:rPr lang="it-IT" smtClean="0"/>
              <a:t>‹N›</a:t>
            </a:fld>
            <a:endParaRPr lang="it-IT"/>
          </a:p>
        </p:txBody>
      </p:sp>
    </p:spTree>
    <p:extLst>
      <p:ext uri="{BB962C8B-B14F-4D97-AF65-F5344CB8AC3E}">
        <p14:creationId xmlns:p14="http://schemas.microsoft.com/office/powerpoint/2010/main" val="4048125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B72E9B07-959E-4A19-9962-960998C0C3F6}" type="datetimeFigureOut">
              <a:rPr lang="it-IT" smtClean="0"/>
              <a:t>22/03/2017</a:t>
            </a:fld>
            <a:endParaRPr lang="it-IT"/>
          </a:p>
        </p:txBody>
      </p:sp>
      <p:sp>
        <p:nvSpPr>
          <p:cNvPr id="8" name="Footer Placeholder 7"/>
          <p:cNvSpPr>
            <a:spLocks noGrp="1"/>
          </p:cNvSpPr>
          <p:nvPr>
            <p:ph type="ftr" sz="quarter" idx="11"/>
          </p:nvPr>
        </p:nvSpPr>
        <p:spPr/>
        <p:txBody>
          <a:bodyPr/>
          <a:lstStyle/>
          <a:p>
            <a:endParaRPr lang="it-IT"/>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55595C5-8274-468C-8C0D-75D52CF54FE6}" type="slidenum">
              <a:rPr lang="it-IT" smtClean="0"/>
              <a:t>‹N›</a:t>
            </a:fld>
            <a:endParaRPr lang="it-IT"/>
          </a:p>
        </p:txBody>
      </p:sp>
    </p:spTree>
    <p:extLst>
      <p:ext uri="{BB962C8B-B14F-4D97-AF65-F5344CB8AC3E}">
        <p14:creationId xmlns:p14="http://schemas.microsoft.com/office/powerpoint/2010/main" val="21764946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B72E9B07-959E-4A19-9962-960998C0C3F6}" type="datetimeFigureOut">
              <a:rPr lang="it-IT" smtClean="0"/>
              <a:t>22/03/2017</a:t>
            </a:fld>
            <a:endParaRPr lang="it-IT"/>
          </a:p>
        </p:txBody>
      </p:sp>
      <p:sp>
        <p:nvSpPr>
          <p:cNvPr id="4" name="Footer Placeholder 3"/>
          <p:cNvSpPr>
            <a:spLocks noGrp="1"/>
          </p:cNvSpPr>
          <p:nvPr>
            <p:ph type="ftr" sz="quarter" idx="11"/>
          </p:nvPr>
        </p:nvSpPr>
        <p:spPr/>
        <p:txBody>
          <a:bodyPr/>
          <a:lstStyle/>
          <a:p>
            <a:endParaRPr lang="it-IT"/>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55595C5-8274-468C-8C0D-75D52CF54FE6}" type="slidenum">
              <a:rPr lang="it-IT" smtClean="0"/>
              <a:t>‹N›</a:t>
            </a:fld>
            <a:endParaRPr lang="it-IT"/>
          </a:p>
        </p:txBody>
      </p:sp>
    </p:spTree>
    <p:extLst>
      <p:ext uri="{BB962C8B-B14F-4D97-AF65-F5344CB8AC3E}">
        <p14:creationId xmlns:p14="http://schemas.microsoft.com/office/powerpoint/2010/main" val="3614266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2E9B07-959E-4A19-9962-960998C0C3F6}" type="datetimeFigureOut">
              <a:rPr lang="it-IT" smtClean="0"/>
              <a:t>22/03/2017</a:t>
            </a:fld>
            <a:endParaRPr lang="it-IT"/>
          </a:p>
        </p:txBody>
      </p:sp>
      <p:sp>
        <p:nvSpPr>
          <p:cNvPr id="3" name="Footer Placeholder 2"/>
          <p:cNvSpPr>
            <a:spLocks noGrp="1"/>
          </p:cNvSpPr>
          <p:nvPr>
            <p:ph type="ftr" sz="quarter" idx="11"/>
          </p:nvPr>
        </p:nvSpPr>
        <p:spPr/>
        <p:txBody>
          <a:bodyPr/>
          <a:lstStyle/>
          <a:p>
            <a:endParaRPr lang="it-IT"/>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55595C5-8274-468C-8C0D-75D52CF54FE6}" type="slidenum">
              <a:rPr lang="it-IT" smtClean="0"/>
              <a:t>‹N›</a:t>
            </a:fld>
            <a:endParaRPr lang="it-IT"/>
          </a:p>
        </p:txBody>
      </p:sp>
    </p:spTree>
    <p:extLst>
      <p:ext uri="{BB962C8B-B14F-4D97-AF65-F5344CB8AC3E}">
        <p14:creationId xmlns:p14="http://schemas.microsoft.com/office/powerpoint/2010/main" val="3751884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B72E9B07-959E-4A19-9962-960998C0C3F6}" type="datetimeFigureOut">
              <a:rPr lang="it-IT" smtClean="0"/>
              <a:t>22/03/2017</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55595C5-8274-468C-8C0D-75D52CF54FE6}" type="slidenum">
              <a:rPr lang="it-IT" smtClean="0"/>
              <a:t>‹N›</a:t>
            </a:fld>
            <a:endParaRPr lang="it-IT"/>
          </a:p>
        </p:txBody>
      </p:sp>
    </p:spTree>
    <p:extLst>
      <p:ext uri="{BB962C8B-B14F-4D97-AF65-F5344CB8AC3E}">
        <p14:creationId xmlns:p14="http://schemas.microsoft.com/office/powerpoint/2010/main" val="1412950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B72E9B07-959E-4A19-9962-960998C0C3F6}" type="datetimeFigureOut">
              <a:rPr lang="it-IT" smtClean="0"/>
              <a:t>22/03/2017</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55595C5-8274-468C-8C0D-75D52CF54FE6}" type="slidenum">
              <a:rPr lang="it-IT" smtClean="0"/>
              <a:t>‹N›</a:t>
            </a:fld>
            <a:endParaRPr lang="it-IT"/>
          </a:p>
        </p:txBody>
      </p:sp>
    </p:spTree>
    <p:extLst>
      <p:ext uri="{BB962C8B-B14F-4D97-AF65-F5344CB8AC3E}">
        <p14:creationId xmlns:p14="http://schemas.microsoft.com/office/powerpoint/2010/main" val="999191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72E9B07-959E-4A19-9962-960998C0C3F6}" type="datetimeFigureOut">
              <a:rPr lang="it-IT" smtClean="0"/>
              <a:t>22/03/2017</a:t>
            </a:fld>
            <a:endParaRPr lang="it-IT"/>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55595C5-8274-468C-8C0D-75D52CF54FE6}" type="slidenum">
              <a:rPr lang="it-IT" smtClean="0"/>
              <a:t>‹N›</a:t>
            </a:fld>
            <a:endParaRPr lang="it-IT"/>
          </a:p>
        </p:txBody>
      </p:sp>
    </p:spTree>
    <p:extLst>
      <p:ext uri="{BB962C8B-B14F-4D97-AF65-F5344CB8AC3E}">
        <p14:creationId xmlns:p14="http://schemas.microsoft.com/office/powerpoint/2010/main" val="34495359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99616" y="1244284"/>
            <a:ext cx="9144000" cy="2401422"/>
          </a:xfrm>
        </p:spPr>
        <p:txBody>
          <a:bodyPr>
            <a:normAutofit/>
          </a:bodyPr>
          <a:lstStyle/>
          <a:p>
            <a:r>
              <a:rPr lang="it-IT" dirty="0" smtClean="0"/>
              <a:t/>
            </a:r>
            <a:br>
              <a:rPr lang="it-IT" dirty="0" smtClean="0"/>
            </a:br>
            <a:endParaRPr lang="it-IT" dirty="0"/>
          </a:p>
        </p:txBody>
      </p:sp>
      <p:sp>
        <p:nvSpPr>
          <p:cNvPr id="3" name="Sottotitolo 2"/>
          <p:cNvSpPr>
            <a:spLocks noGrp="1"/>
          </p:cNvSpPr>
          <p:nvPr>
            <p:ph type="subTitle" idx="1"/>
          </p:nvPr>
        </p:nvSpPr>
        <p:spPr>
          <a:xfrm>
            <a:off x="1918653" y="1219900"/>
            <a:ext cx="8915399" cy="6541008"/>
          </a:xfrm>
        </p:spPr>
        <p:txBody>
          <a:bodyPr>
            <a:normAutofit/>
          </a:bodyPr>
          <a:lstStyle/>
          <a:p>
            <a:pPr algn="ctr"/>
            <a:r>
              <a:rPr lang="it-IT" sz="3600" b="1" i="1" dirty="0" smtClean="0"/>
              <a:t>LE 15  RACCOMANDAZIONI DELL’ORGANIZZAZIONE MONDIALE DELLA SANITA’ SUL PARTO NATURALE</a:t>
            </a:r>
          </a:p>
          <a:p>
            <a:endParaRPr lang="it-IT" sz="4400" dirty="0" smtClean="0"/>
          </a:p>
          <a:p>
            <a:endParaRPr lang="it-IT" sz="2800" dirty="0" smtClean="0"/>
          </a:p>
          <a:p>
            <a:r>
              <a:rPr lang="it-IT" sz="2800" dirty="0" smtClean="0"/>
              <a:t>GUIDA PRODOTTA DALL’OMS BASATA SUGLI STUDI SCIENTIFICI EVIDENCE BASED</a:t>
            </a:r>
          </a:p>
          <a:p>
            <a:endParaRPr lang="it-IT" b="1" i="1" dirty="0" smtClean="0"/>
          </a:p>
          <a:p>
            <a:r>
              <a:rPr lang="it-IT" b="1" i="1" dirty="0" smtClean="0"/>
              <a:t>SAFE MOTHERHOOD: CARE IN NORMAL BIRTH: A PRATICAL GUIDE</a:t>
            </a:r>
          </a:p>
          <a:p>
            <a:r>
              <a:rPr lang="it-IT" b="1" i="1" dirty="0" smtClean="0"/>
              <a:t>OMS GINEVRA ‘96</a:t>
            </a:r>
          </a:p>
          <a:p>
            <a:endParaRPr lang="it-IT" sz="4400" dirty="0" smtClean="0"/>
          </a:p>
        </p:txBody>
      </p:sp>
    </p:spTree>
    <p:extLst>
      <p:ext uri="{BB962C8B-B14F-4D97-AF65-F5344CB8AC3E}">
        <p14:creationId xmlns:p14="http://schemas.microsoft.com/office/powerpoint/2010/main" val="5321009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a:xfrm>
            <a:off x="972312" y="1730629"/>
            <a:ext cx="10515600" cy="5527675"/>
          </a:xfrm>
        </p:spPr>
        <p:txBody>
          <a:bodyPr>
            <a:normAutofit/>
          </a:bodyPr>
          <a:lstStyle/>
          <a:p>
            <a:r>
              <a:rPr lang="it-IT" dirty="0" smtClean="0"/>
              <a:t>7.	La rottura artificiale delle membrane, fatta di routine, non ha nessuna giustificazione scientifica e se richiesto, si raccomanda solo in uno stadio avanzato del travaglio. </a:t>
            </a:r>
            <a:br>
              <a:rPr lang="it-IT" dirty="0" smtClean="0"/>
            </a:br>
            <a:r>
              <a:rPr lang="it-IT" dirty="0" smtClean="0"/>
              <a:t> </a:t>
            </a:r>
            <a:br>
              <a:rPr lang="it-IT" dirty="0" smtClean="0"/>
            </a:br>
            <a:endParaRPr lang="it-IT" dirty="0"/>
          </a:p>
        </p:txBody>
      </p:sp>
    </p:spTree>
    <p:extLst>
      <p:ext uri="{BB962C8B-B14F-4D97-AF65-F5344CB8AC3E}">
        <p14:creationId xmlns:p14="http://schemas.microsoft.com/office/powerpoint/2010/main" val="6111725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a:xfrm>
            <a:off x="752856" y="1755013"/>
            <a:ext cx="10515600" cy="5375275"/>
          </a:xfrm>
        </p:spPr>
        <p:txBody>
          <a:bodyPr>
            <a:normAutofit/>
          </a:bodyPr>
          <a:lstStyle/>
          <a:p>
            <a:r>
              <a:rPr lang="it-IT" dirty="0" smtClean="0"/>
              <a:t>8.	Il monitoraggio elettronico fetale, fatto di routine, deve essere eseguito solo in situazioni mediche particolarmente selezionate e nel travaglio indotto.</a:t>
            </a:r>
            <a:endParaRPr lang="it-IT" dirty="0"/>
          </a:p>
        </p:txBody>
      </p:sp>
    </p:spTree>
    <p:extLst>
      <p:ext uri="{BB962C8B-B14F-4D97-AF65-F5344CB8AC3E}">
        <p14:creationId xmlns:p14="http://schemas.microsoft.com/office/powerpoint/2010/main" val="1516284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a:xfrm>
            <a:off x="789432" y="1457325"/>
            <a:ext cx="10515600" cy="5400675"/>
          </a:xfrm>
        </p:spPr>
        <p:txBody>
          <a:bodyPr>
            <a:normAutofit/>
          </a:bodyPr>
          <a:lstStyle/>
          <a:p>
            <a:r>
              <a:rPr lang="it-IT" dirty="0" smtClean="0"/>
              <a:t>9.	Si raccomanda di non mettere la donna nella posizione supina durante il travaglio e parto. Si deve incoraggiare la donna a camminare durante il travaglio e di scegliere liberamente la posizione per lei più adatta al parto.</a:t>
            </a:r>
            <a:endParaRPr lang="it-IT" dirty="0"/>
          </a:p>
        </p:txBody>
      </p:sp>
    </p:spTree>
    <p:extLst>
      <p:ext uri="{BB962C8B-B14F-4D97-AF65-F5344CB8AC3E}">
        <p14:creationId xmlns:p14="http://schemas.microsoft.com/office/powerpoint/2010/main" val="9295256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a:xfrm>
            <a:off x="874776" y="1812925"/>
            <a:ext cx="10515600" cy="5045075"/>
          </a:xfrm>
        </p:spPr>
        <p:txBody>
          <a:bodyPr/>
          <a:lstStyle/>
          <a:p>
            <a:r>
              <a:rPr lang="it-IT" dirty="0" smtClean="0"/>
              <a:t>10.	L'uso sistematico dell'episiotomia non è giustificato.</a:t>
            </a:r>
            <a:endParaRPr lang="it-IT" dirty="0"/>
          </a:p>
        </p:txBody>
      </p:sp>
    </p:spTree>
    <p:extLst>
      <p:ext uri="{BB962C8B-B14F-4D97-AF65-F5344CB8AC3E}">
        <p14:creationId xmlns:p14="http://schemas.microsoft.com/office/powerpoint/2010/main" val="18247859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a:xfrm>
            <a:off x="765048" y="1901317"/>
            <a:ext cx="10515600" cy="4816475"/>
          </a:xfrm>
        </p:spPr>
        <p:txBody>
          <a:bodyPr>
            <a:normAutofit/>
          </a:bodyPr>
          <a:lstStyle/>
          <a:p>
            <a:r>
              <a:rPr lang="it-IT" dirty="0" smtClean="0"/>
              <a:t>11.	Il neonato in salute deve restare con la madre ogni volta che le condizioni dei due lo permettano. Nessun processo di osservazione della salute del neonato giustifica la separazione della madre.</a:t>
            </a:r>
            <a:endParaRPr lang="it-IT" dirty="0"/>
          </a:p>
        </p:txBody>
      </p:sp>
    </p:spTree>
    <p:extLst>
      <p:ext uri="{BB962C8B-B14F-4D97-AF65-F5344CB8AC3E}">
        <p14:creationId xmlns:p14="http://schemas.microsoft.com/office/powerpoint/2010/main" val="5206167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a:xfrm>
            <a:off x="874776" y="1852549"/>
            <a:ext cx="10515600" cy="4181475"/>
          </a:xfrm>
        </p:spPr>
        <p:txBody>
          <a:bodyPr>
            <a:normAutofit/>
          </a:bodyPr>
          <a:lstStyle/>
          <a:p>
            <a:r>
              <a:rPr lang="it-IT" dirty="0" smtClean="0"/>
              <a:t>12.	Si deve promuovere immediatamente l'inizio dell'allattamento persino prima che sia lasciata la sala parto.</a:t>
            </a:r>
            <a:endParaRPr lang="it-IT" dirty="0"/>
          </a:p>
        </p:txBody>
      </p:sp>
    </p:spTree>
    <p:extLst>
      <p:ext uri="{BB962C8B-B14F-4D97-AF65-F5344CB8AC3E}">
        <p14:creationId xmlns:p14="http://schemas.microsoft.com/office/powerpoint/2010/main" val="38496895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a:xfrm>
            <a:off x="984504" y="2096389"/>
            <a:ext cx="10515600" cy="4511675"/>
          </a:xfrm>
        </p:spPr>
        <p:txBody>
          <a:bodyPr>
            <a:normAutofit/>
          </a:bodyPr>
          <a:lstStyle/>
          <a:p>
            <a:r>
              <a:rPr lang="it-IT" dirty="0" smtClean="0"/>
              <a:t>13.	L'allattamento costituisce l'alimentazione normale e ideale del neonato e dà allo sviluppo del bambino basi biologiche ed effetti impareggiabili.</a:t>
            </a:r>
            <a:endParaRPr lang="it-IT" dirty="0"/>
          </a:p>
        </p:txBody>
      </p:sp>
    </p:spTree>
    <p:extLst>
      <p:ext uri="{BB962C8B-B14F-4D97-AF65-F5344CB8AC3E}">
        <p14:creationId xmlns:p14="http://schemas.microsoft.com/office/powerpoint/2010/main" val="14913336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a:xfrm>
            <a:off x="801624" y="1962277"/>
            <a:ext cx="10515600" cy="5070475"/>
          </a:xfrm>
        </p:spPr>
        <p:txBody>
          <a:bodyPr>
            <a:normAutofit/>
          </a:bodyPr>
          <a:lstStyle/>
          <a:p>
            <a:r>
              <a:rPr lang="it-IT" dirty="0" smtClean="0"/>
              <a:t>14.	Durante il travaglio si dovrebbe evitare la somministrazione routinaria di farmaci se non per casi specifici.</a:t>
            </a:r>
            <a:endParaRPr lang="it-IT" dirty="0"/>
          </a:p>
        </p:txBody>
      </p:sp>
    </p:spTree>
    <p:extLst>
      <p:ext uri="{BB962C8B-B14F-4D97-AF65-F5344CB8AC3E}">
        <p14:creationId xmlns:p14="http://schemas.microsoft.com/office/powerpoint/2010/main" val="24398769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6238875"/>
          </a:xfrm>
        </p:spPr>
        <p:txBody>
          <a:bodyPr>
            <a:normAutofit fontScale="90000"/>
          </a:bodyPr>
          <a:lstStyle/>
          <a:p>
            <a:r>
              <a:rPr lang="it-IT" dirty="0" smtClean="0"/>
              <a:t>15.	In gravidanza si raccomanda un'educazione sistematica sull'allattamento al seno, poiché attraverso un'educazione ed un sostegno adeguato tutte le donne sono in grado di allattare il proprio bambino al seno. Si deve incoraggiare le madri a tenere il bambino vicino a loro e di offrirgli il seno ogni volta che il bimbo richiede. Si raccomanda di prolungare il più possibile l'allattamento al seno e di evitare il complemento di aggiunte. Una madre in buona salute non ha bisogno di alcun complemento fino a 4 - 6 mesi di vita del bambino.</a:t>
            </a:r>
            <a:endParaRPr lang="it-IT" dirty="0"/>
          </a:p>
        </p:txBody>
      </p:sp>
    </p:spTree>
    <p:extLst>
      <p:ext uri="{BB962C8B-B14F-4D97-AF65-F5344CB8AC3E}">
        <p14:creationId xmlns:p14="http://schemas.microsoft.com/office/powerpoint/2010/main" val="3311602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gradFill rotWithShape="1">
          <a:gsLst>
            <a:gs pos="6700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Rettangolo 1"/>
          <p:cNvSpPr/>
          <p:nvPr/>
        </p:nvSpPr>
        <p:spPr>
          <a:xfrm>
            <a:off x="187601" y="573465"/>
            <a:ext cx="11496907" cy="5632311"/>
          </a:xfrm>
          <a:prstGeom prst="rect">
            <a:avLst/>
          </a:prstGeom>
        </p:spPr>
        <p:txBody>
          <a:bodyPr wrap="square">
            <a:spAutoFit/>
          </a:bodyPr>
          <a:lstStyle/>
          <a:p>
            <a:pPr algn="ctr"/>
            <a:r>
              <a:rPr lang="it-IT" sz="3600" dirty="0" smtClean="0"/>
              <a:t>Le seguenti raccomandazioni si basano sul principio che ogni donna ha il diritto a ricevere un'assistenza prenatale appropriata e che la donna deve svolgere un ruolo centrale in tutti gli aspetti di questa assistenza, compresa la partecipazione nel pianificare, nel portare avanti e nel valutare l'assistenza stessa e che i fattori sociali, emotivi e psicologici sono estremamente importanti per un'assistenza appropriata. La nascita è un processo naturale e normale.</a:t>
            </a:r>
            <a:endParaRPr lang="it-IT" sz="3600" dirty="0"/>
          </a:p>
        </p:txBody>
      </p:sp>
    </p:spTree>
    <p:extLst>
      <p:ext uri="{BB962C8B-B14F-4D97-AF65-F5344CB8AC3E}">
        <p14:creationId xmlns:p14="http://schemas.microsoft.com/office/powerpoint/2010/main" val="30333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a:xfrm>
            <a:off x="1564686" y="648494"/>
            <a:ext cx="8911687" cy="1280890"/>
          </a:xfrm>
        </p:spPr>
        <p:txBody>
          <a:bodyPr/>
          <a:lstStyle/>
          <a:p>
            <a:pPr algn="ctr"/>
            <a:r>
              <a:rPr lang="it-IT" b="1" i="1" dirty="0" smtClean="0"/>
              <a:t>DEFINIZIONE DI PARTO NATURALE</a:t>
            </a:r>
            <a:endParaRPr lang="it-IT" b="1" i="1" dirty="0"/>
          </a:p>
        </p:txBody>
      </p:sp>
      <p:sp>
        <p:nvSpPr>
          <p:cNvPr id="3" name="Segnaposto contenuto 2"/>
          <p:cNvSpPr>
            <a:spLocks noGrp="1"/>
          </p:cNvSpPr>
          <p:nvPr>
            <p:ph idx="1"/>
          </p:nvPr>
        </p:nvSpPr>
        <p:spPr>
          <a:xfrm>
            <a:off x="536448" y="2121408"/>
            <a:ext cx="10968164" cy="3777622"/>
          </a:xfrm>
        </p:spPr>
        <p:txBody>
          <a:bodyPr>
            <a:normAutofit/>
          </a:bodyPr>
          <a:lstStyle/>
          <a:p>
            <a:pPr marL="0" indent="0">
              <a:buNone/>
            </a:pPr>
            <a:r>
              <a:rPr lang="it-IT" sz="2800" dirty="0" smtClean="0"/>
              <a:t>Si definisce normale quel parto che:</a:t>
            </a:r>
          </a:p>
          <a:p>
            <a:pPr marL="0" indent="0">
              <a:buNone/>
            </a:pPr>
            <a:endParaRPr lang="it-IT" sz="2800" dirty="0" smtClean="0"/>
          </a:p>
          <a:p>
            <a:r>
              <a:rPr lang="it-IT" sz="2800" dirty="0" smtClean="0"/>
              <a:t>inizia spontaneamente e che si mantiene tale durante tutto il travaglio ed il parto. </a:t>
            </a:r>
          </a:p>
          <a:p>
            <a:r>
              <a:rPr lang="it-IT" sz="2800" dirty="0" smtClean="0"/>
              <a:t>Il bambino nasce spontaneamente, in posizione di vertice tra la 37^ e la 42^ settimana compiuta di gravidanza. </a:t>
            </a:r>
          </a:p>
          <a:p>
            <a:r>
              <a:rPr lang="it-IT" sz="2800" dirty="0" smtClean="0"/>
              <a:t>Dopo la nascita madre e figlio sono in buone condizioni. </a:t>
            </a:r>
            <a:endParaRPr lang="it-IT" sz="2800" dirty="0"/>
          </a:p>
        </p:txBody>
      </p:sp>
    </p:spTree>
    <p:extLst>
      <p:ext uri="{BB962C8B-B14F-4D97-AF65-F5344CB8AC3E}">
        <p14:creationId xmlns:p14="http://schemas.microsoft.com/office/powerpoint/2010/main" val="720601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olo 3"/>
          <p:cNvSpPr>
            <a:spLocks noGrp="1"/>
          </p:cNvSpPr>
          <p:nvPr>
            <p:ph type="title"/>
          </p:nvPr>
        </p:nvSpPr>
        <p:spPr>
          <a:xfrm>
            <a:off x="1179576" y="1572133"/>
            <a:ext cx="10515600" cy="5511568"/>
          </a:xfrm>
        </p:spPr>
        <p:txBody>
          <a:bodyPr/>
          <a:lstStyle/>
          <a:p>
            <a:r>
              <a:rPr lang="it-IT" dirty="0" smtClean="0"/>
              <a:t>1.	Per il benessere psicologico della neo-madre deve essere assicurata la presenza di una persona di sua scelta - famigliare o non - e poter ricevere visite nel periodo post-natale.</a:t>
            </a:r>
            <a:endParaRPr lang="it-IT" dirty="0"/>
          </a:p>
        </p:txBody>
      </p:sp>
    </p:spTree>
    <p:extLst>
      <p:ext uri="{BB962C8B-B14F-4D97-AF65-F5344CB8AC3E}">
        <p14:creationId xmlns:p14="http://schemas.microsoft.com/office/powerpoint/2010/main" val="506641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a:xfrm>
            <a:off x="826008" y="1815973"/>
            <a:ext cx="10515600" cy="5165880"/>
          </a:xfrm>
        </p:spPr>
        <p:txBody>
          <a:bodyPr>
            <a:normAutofit/>
          </a:bodyPr>
          <a:lstStyle/>
          <a:p>
            <a:r>
              <a:rPr lang="it-IT" dirty="0" smtClean="0"/>
              <a:t>2.	A tutte le donne che partoriscono in una struttura deve venir loro garantito il rispetto dei loro valori e della loro cultura.</a:t>
            </a:r>
            <a:endParaRPr lang="it-IT" dirty="0"/>
          </a:p>
        </p:txBody>
      </p:sp>
    </p:spTree>
    <p:extLst>
      <p:ext uri="{BB962C8B-B14F-4D97-AF65-F5344CB8AC3E}">
        <p14:creationId xmlns:p14="http://schemas.microsoft.com/office/powerpoint/2010/main" val="30480066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a:xfrm>
            <a:off x="643128" y="1925701"/>
            <a:ext cx="10515600" cy="5165880"/>
          </a:xfrm>
        </p:spPr>
        <p:txBody>
          <a:bodyPr>
            <a:normAutofit/>
          </a:bodyPr>
          <a:lstStyle/>
          <a:p>
            <a:r>
              <a:rPr lang="it-IT" dirty="0" smtClean="0"/>
              <a:t>3.	L'induzione del travaglio deve essere riservata solo per specifiche indicazioni mediche ed in nessuna regione geografica si dovrebbe avere un tasso superiore al 10%.</a:t>
            </a:r>
            <a:endParaRPr lang="it-IT" dirty="0"/>
          </a:p>
        </p:txBody>
      </p:sp>
    </p:spTree>
    <p:extLst>
      <p:ext uri="{BB962C8B-B14F-4D97-AF65-F5344CB8AC3E}">
        <p14:creationId xmlns:p14="http://schemas.microsoft.com/office/powerpoint/2010/main" val="31866649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a:xfrm>
            <a:off x="691896" y="1998853"/>
            <a:ext cx="10515600" cy="5009763"/>
          </a:xfrm>
        </p:spPr>
        <p:txBody>
          <a:bodyPr>
            <a:normAutofit/>
          </a:bodyPr>
          <a:lstStyle/>
          <a:p>
            <a:r>
              <a:rPr lang="it-IT" dirty="0" smtClean="0"/>
              <a:t>4.	Non c'è nessuna giustificazione in nessuna regione geografica per avere più del 10% - 15% di cesarei.</a:t>
            </a:r>
            <a:endParaRPr lang="it-IT" dirty="0"/>
          </a:p>
        </p:txBody>
      </p:sp>
    </p:spTree>
    <p:extLst>
      <p:ext uri="{BB962C8B-B14F-4D97-AF65-F5344CB8AC3E}">
        <p14:creationId xmlns:p14="http://schemas.microsoft.com/office/powerpoint/2010/main" val="8519585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a:xfrm>
            <a:off x="862584" y="1596517"/>
            <a:ext cx="10515600" cy="4764436"/>
          </a:xfrm>
        </p:spPr>
        <p:txBody>
          <a:bodyPr>
            <a:normAutofit/>
          </a:bodyPr>
          <a:lstStyle/>
          <a:p>
            <a:r>
              <a:rPr lang="it-IT" dirty="0" smtClean="0"/>
              <a:t>5.	Non c'è nessuna prova che dopo un precedente cesareo sia richiesto un ulteriore cesareo per la gravidanza successiva. Parti vaginali, dopo il cesareo, dovrebbero venir incoraggiati. </a:t>
            </a:r>
            <a:endParaRPr lang="it-IT" dirty="0"/>
          </a:p>
        </p:txBody>
      </p:sp>
    </p:spTree>
    <p:extLst>
      <p:ext uri="{BB962C8B-B14F-4D97-AF65-F5344CB8AC3E}">
        <p14:creationId xmlns:p14="http://schemas.microsoft.com/office/powerpoint/2010/main" val="14410848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a:xfrm>
            <a:off x="655320" y="2092325"/>
            <a:ext cx="10515600" cy="4765675"/>
          </a:xfrm>
        </p:spPr>
        <p:txBody>
          <a:bodyPr>
            <a:normAutofit/>
          </a:bodyPr>
          <a:lstStyle/>
          <a:p>
            <a:r>
              <a:rPr lang="it-IT" dirty="0" smtClean="0"/>
              <a:t>6.	Non c'è nessuna indicazione per la rasatura del pube e per il clistere prima del parto.</a:t>
            </a:r>
            <a:endParaRPr lang="it-IT" dirty="0"/>
          </a:p>
        </p:txBody>
      </p:sp>
    </p:spTree>
    <p:extLst>
      <p:ext uri="{BB962C8B-B14F-4D97-AF65-F5344CB8AC3E}">
        <p14:creationId xmlns:p14="http://schemas.microsoft.com/office/powerpoint/2010/main" val="2941701553"/>
      </p:ext>
    </p:extLst>
  </p:cSld>
  <p:clrMapOvr>
    <a:masterClrMapping/>
  </p:clrMapOvr>
</p:sld>
</file>

<file path=ppt/theme/theme1.xml><?xml version="1.0" encoding="utf-8"?>
<a:theme xmlns:a="http://schemas.openxmlformats.org/drawingml/2006/main" name="Filo">
  <a:themeElements>
    <a:clrScheme name="Fil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il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144</TotalTime>
  <Words>198</Words>
  <Application>Microsoft Office PowerPoint</Application>
  <PresentationFormat>Widescreen</PresentationFormat>
  <Paragraphs>30</Paragraphs>
  <Slides>18</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18</vt:i4>
      </vt:variant>
    </vt:vector>
  </HeadingPairs>
  <TitlesOfParts>
    <vt:vector size="22" baseType="lpstr">
      <vt:lpstr>Arial</vt:lpstr>
      <vt:lpstr>Century Gothic</vt:lpstr>
      <vt:lpstr>Wingdings 3</vt:lpstr>
      <vt:lpstr>Filo</vt:lpstr>
      <vt:lpstr> </vt:lpstr>
      <vt:lpstr>Presentazione standard di PowerPoint</vt:lpstr>
      <vt:lpstr>DEFINIZIONE DI PARTO NATURALE</vt:lpstr>
      <vt:lpstr>1. Per il benessere psicologico della neo-madre deve essere assicurata la presenza di una persona di sua scelta - famigliare o non - e poter ricevere visite nel periodo post-natale.</vt:lpstr>
      <vt:lpstr>2. A tutte le donne che partoriscono in una struttura deve venir loro garantito il rispetto dei loro valori e della loro cultura.</vt:lpstr>
      <vt:lpstr>3. L'induzione del travaglio deve essere riservata solo per specifiche indicazioni mediche ed in nessuna regione geografica si dovrebbe avere un tasso superiore al 10%.</vt:lpstr>
      <vt:lpstr>4. Non c'è nessuna giustificazione in nessuna regione geografica per avere più del 10% - 15% di cesarei.</vt:lpstr>
      <vt:lpstr>5. Non c'è nessuna prova che dopo un precedente cesareo sia richiesto un ulteriore cesareo per la gravidanza successiva. Parti vaginali, dopo il cesareo, dovrebbero venir incoraggiati. </vt:lpstr>
      <vt:lpstr>6. Non c'è nessuna indicazione per la rasatura del pube e per il clistere prima del parto.</vt:lpstr>
      <vt:lpstr>7. La rottura artificiale delle membrane, fatta di routine, non ha nessuna giustificazione scientifica e se richiesto, si raccomanda solo in uno stadio avanzato del travaglio.    </vt:lpstr>
      <vt:lpstr>8. Il monitoraggio elettronico fetale, fatto di routine, deve essere eseguito solo in situazioni mediche particolarmente selezionate e nel travaglio indotto.</vt:lpstr>
      <vt:lpstr>9. Si raccomanda di non mettere la donna nella posizione supina durante il travaglio e parto. Si deve incoraggiare la donna a camminare durante il travaglio e di scegliere liberamente la posizione per lei più adatta al parto.</vt:lpstr>
      <vt:lpstr>10. L'uso sistematico dell'episiotomia non è giustificato.</vt:lpstr>
      <vt:lpstr>11. Il neonato in salute deve restare con la madre ogni volta che le condizioni dei due lo permettano. Nessun processo di osservazione della salute del neonato giustifica la separazione della madre.</vt:lpstr>
      <vt:lpstr>12. Si deve promuovere immediatamente l'inizio dell'allattamento persino prima che sia lasciata la sala parto.</vt:lpstr>
      <vt:lpstr>13. L'allattamento costituisce l'alimentazione normale e ideale del neonato e dà allo sviluppo del bambino basi biologiche ed effetti impareggiabili.</vt:lpstr>
      <vt:lpstr>14. Durante il travaglio si dovrebbe evitare la somministrazione routinaria di farmaci se non per casi specifici.</vt:lpstr>
      <vt:lpstr>15. In gravidanza si raccomanda un'educazione sistematica sull'allattamento al seno, poiché attraverso un'educazione ed un sostegno adeguato tutte le donne sono in grado di allattare il proprio bambino al seno. Si deve incoraggiare le madri a tenere il bambino vicino a loro e di offrirgli il seno ogni volta che il bimbo richiede. Si raccomanda di prolungare il più possibile l'allattamento al seno e di evitare il complemento di aggiunte. Una madre in buona salute non ha bisogno di alcun complemento fino a 4 - 6 mesi di vita del bambino.</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Martina-Tab</dc:creator>
  <cp:lastModifiedBy>Martina-Tab</cp:lastModifiedBy>
  <cp:revision>21</cp:revision>
  <dcterms:created xsi:type="dcterms:W3CDTF">2017-03-22T17:18:58Z</dcterms:created>
  <dcterms:modified xsi:type="dcterms:W3CDTF">2017-03-22T19:43:44Z</dcterms:modified>
</cp:coreProperties>
</file>